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2" r:id="rId3"/>
    <p:sldId id="38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469"/>
    <a:srgbClr val="2E75B6"/>
    <a:srgbClr val="E3EBEA"/>
    <a:srgbClr val="D4E1EF"/>
    <a:srgbClr val="D6EEE9"/>
    <a:srgbClr val="1E6864"/>
    <a:srgbClr val="719896"/>
    <a:srgbClr val="CEE5E0"/>
    <a:srgbClr val="C2CDDB"/>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60" autoAdjust="0"/>
    <p:restoredTop sz="96058"/>
  </p:normalViewPr>
  <p:slideViewPr>
    <p:cSldViewPr snapToGrid="0" snapToObjects="1">
      <p:cViewPr varScale="1">
        <p:scale>
          <a:sx n="123" d="100"/>
          <a:sy n="123" d="100"/>
        </p:scale>
        <p:origin x="208" y="29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885090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5/13/24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41&amp;utm_source=template-powerpoint&amp;utm_medium=content&amp;utm_campaign=6+Prong+Fishbone+Diagram-powerpoint-12041&amp;lpa=6+Prong+Fishbone+Diagram+powerpoint+1204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bg1"/>
                </a:solidFill>
                <a:latin typeface="Century Gothic" panose="020B0502020202020204" pitchFamily="34" charset="0"/>
              </a:rPr>
              <a:t>6-Prong Fishbone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255396"/>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chemeClr val="bg1"/>
                </a:solidFill>
                <a:effectLst/>
                <a:latin typeface="Century Gothic" panose="020B0502020202020204" pitchFamily="34" charset="0"/>
              </a:rPr>
              <a:t>When to Use This Template: </a:t>
            </a:r>
            <a:r>
              <a:rPr lang="en-US" sz="1300" i="0" u="none" strike="noStrike" dirty="0">
                <a:solidFill>
                  <a:schemeClr val="bg1"/>
                </a:solidFill>
                <a:effectLst/>
                <a:latin typeface="Century Gothic" panose="020B0502020202020204" pitchFamily="34" charset="0"/>
              </a:rPr>
              <a:t>This fishbone template aids in presenting complex data in an easily digestible format. You can break down a central problem into six categories or causes, summarize important details, and engage your audience in a structured problem-solving dialogue. </a:t>
            </a:r>
          </a:p>
          <a:p>
            <a:pPr algn="l" rtl="0">
              <a:lnSpc>
                <a:spcPct val="150000"/>
              </a:lnSpc>
              <a:spcBef>
                <a:spcPts val="0"/>
              </a:spcBef>
              <a:spcAft>
                <a:spcPts val="0"/>
              </a:spcAft>
            </a:pPr>
            <a:r>
              <a:rPr lang="en-US" sz="1300" i="0" u="none" strike="noStrike" dirty="0">
                <a:solidFill>
                  <a:schemeClr val="bg1"/>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chemeClr val="bg1"/>
                </a:solidFill>
                <a:effectLst/>
                <a:latin typeface="Century Gothic" panose="020B0502020202020204" pitchFamily="34" charset="0"/>
              </a:rPr>
              <a:t>Notable Template Features: </a:t>
            </a:r>
            <a:r>
              <a:rPr lang="en-US" sz="1300" i="0" u="none" strike="noStrike" dirty="0">
                <a:solidFill>
                  <a:schemeClr val="bg1"/>
                </a:solidFill>
                <a:effectLst/>
                <a:latin typeface="Century Gothic" panose="020B0502020202020204" pitchFamily="34" charset="0"/>
              </a:rPr>
              <a:t>A clean, spacious design ensures that each block of text is readable and distinct. The six-section format allows for an organized and detailed content presentation. Each section provides space for elaborating on individual causes or categories with a clear linkage to the main issue.</a:t>
            </a:r>
            <a:endParaRPr lang="en-US" sz="13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8371"/>
            <a:ext cx="6814487" cy="3830323"/>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A95073DB-7EE5-639F-2782-80341B94A690}"/>
              </a:ext>
            </a:extLst>
          </p:cNvPr>
          <p:cNvGrpSpPr/>
          <p:nvPr/>
        </p:nvGrpSpPr>
        <p:grpSpPr>
          <a:xfrm>
            <a:off x="59658" y="2286631"/>
            <a:ext cx="1530273" cy="2274258"/>
            <a:chOff x="1265195" y="770586"/>
            <a:chExt cx="3200400" cy="5577053"/>
          </a:xfrm>
          <a:solidFill>
            <a:srgbClr val="719896"/>
          </a:solidFill>
        </p:grpSpPr>
        <p:sp>
          <p:nvSpPr>
            <p:cNvPr id="48" name="Parallelogram 47">
              <a:extLst>
                <a:ext uri="{FF2B5EF4-FFF2-40B4-BE49-F238E27FC236}">
                  <a16:creationId xmlns:a16="http://schemas.microsoft.com/office/drawing/2014/main" id="{463EFF87-5CEA-3AFE-893C-7A5AD06353B6}"/>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53" name="Parallelogram 52">
              <a:extLst>
                <a:ext uri="{FF2B5EF4-FFF2-40B4-BE49-F238E27FC236}">
                  <a16:creationId xmlns:a16="http://schemas.microsoft.com/office/drawing/2014/main" id="{D490DD8B-4B7B-338D-8C92-BB29E605F924}"/>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r>
              <a:rPr lang="en-US" sz="1600" dirty="0">
                <a:solidFill>
                  <a:srgbClr val="1E6864"/>
                </a:solidFill>
                <a:latin typeface="Century Gothic" panose="020B0502020202020204" pitchFamily="34" charset="0"/>
              </a:rPr>
              <a:t>The six-section format allows for an organized and detailed content presentation.</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r>
              <a:rPr lang="en-US" sz="1600" dirty="0">
                <a:solidFill>
                  <a:srgbClr val="1E6864"/>
                </a:solidFill>
                <a:latin typeface="Century Gothic" panose="020B0502020202020204" pitchFamily="34" charset="0"/>
              </a:rPr>
              <a:t>Each section provides space for elaborating on individual causes or categories with a clear linkage to the main issue.</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r>
              <a:rPr lang="en-US" sz="1600" dirty="0">
                <a:solidFill>
                  <a:srgbClr val="1E6864"/>
                </a:solidFill>
                <a:latin typeface="Century Gothic" panose="020B0502020202020204" pitchFamily="34" charset="0"/>
              </a:rPr>
              <a:t>A clean, spacious design ensures that each block of text is readable and distinct. </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6</a:t>
            </a:r>
            <a:endParaRPr lang="en-US" dirty="0">
              <a:solidFill>
                <a:schemeClr val="bg1"/>
              </a:solidFill>
              <a:latin typeface="Century Gothic" panose="020B0502020202020204" pitchFamily="34" charset="0"/>
            </a:endParaRP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5</a:t>
            </a:r>
            <a:endParaRPr lang="en-US" dirty="0">
              <a:solidFill>
                <a:schemeClr val="bg1"/>
              </a:solidFill>
              <a:latin typeface="Century Gothic" panose="020B0502020202020204" pitchFamily="34" charset="0"/>
            </a:endParaRP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4</a:t>
            </a:r>
            <a:endParaRPr lang="en-US" dirty="0">
              <a:solidFill>
                <a:schemeClr val="bg1"/>
              </a:solidFill>
              <a:latin typeface="Century Gothic" panose="020B0502020202020204" pitchFamily="34" charset="0"/>
            </a:endParaRP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r>
              <a:rPr lang="en-US" sz="1600" dirty="0">
                <a:solidFill>
                  <a:srgbClr val="1E6864"/>
                </a:solidFill>
                <a:latin typeface="Century Gothic" panose="020B0502020202020204" pitchFamily="34" charset="0"/>
              </a:rPr>
              <a:t>…and engage your audience in a structured problem-solving dialogue. </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3</a:t>
            </a:r>
            <a:endParaRPr lang="en-US" dirty="0">
              <a:solidFill>
                <a:schemeClr val="bg1"/>
              </a:solidFill>
              <a:latin typeface="Century Gothic" panose="020B0502020202020204" pitchFamily="34" charset="0"/>
            </a:endParaRP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r>
              <a:rPr lang="en-US" sz="1600" dirty="0">
                <a:solidFill>
                  <a:srgbClr val="1E6864"/>
                </a:solidFill>
                <a:latin typeface="Century Gothic" panose="020B0502020202020204" pitchFamily="34" charset="0"/>
              </a:rPr>
              <a:t>You can break down a central problem into six categories or causes, summarize important details, </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2</a:t>
            </a:r>
            <a:endParaRPr lang="en-US" dirty="0">
              <a:solidFill>
                <a:schemeClr val="bg1"/>
              </a:solidFill>
              <a:latin typeface="Century Gothic" panose="020B0502020202020204" pitchFamily="34" charset="0"/>
            </a:endParaRP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r>
              <a:rPr lang="en-US" sz="1600" dirty="0">
                <a:solidFill>
                  <a:srgbClr val="1E6864"/>
                </a:solidFill>
                <a:latin typeface="Century Gothic" panose="020B0502020202020204" pitchFamily="34" charset="0"/>
              </a:rPr>
              <a:t>This fishbone template aids in presenting complex data in an easily digestible format.</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100000">
                <a:srgbClr val="54708B"/>
              </a:gs>
              <a:gs pos="0">
                <a:srgbClr val="8499A0"/>
              </a:gs>
            </a:gsLst>
            <a:lin ang="0" scaled="0"/>
          </a:gradFill>
          <a:ln w="63500">
            <a:solidFill>
              <a:srgbClr val="22446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rgbClr val="22446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Century Gothic" panose="020B0502020202020204" pitchFamily="34" charset="0"/>
              </a:rPr>
              <a:t>Text</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1</a:t>
            </a:r>
            <a:endParaRPr lang="en-US" dirty="0">
              <a:solidFill>
                <a:schemeClr val="bg1"/>
              </a:solidFill>
              <a:latin typeface="Century Gothic" panose="020B0502020202020204" pitchFamily="34" charset="0"/>
            </a:endParaRPr>
          </a:p>
        </p:txBody>
      </p:sp>
      <p:grpSp>
        <p:nvGrpSpPr>
          <p:cNvPr id="44" name="Group 43">
            <a:extLst>
              <a:ext uri="{FF2B5EF4-FFF2-40B4-BE49-F238E27FC236}">
                <a16:creationId xmlns:a16="http://schemas.microsoft.com/office/drawing/2014/main" id="{3F4656B2-61E4-1701-AB86-C5744BC78AA9}"/>
              </a:ext>
            </a:extLst>
          </p:cNvPr>
          <p:cNvGrpSpPr/>
          <p:nvPr/>
        </p:nvGrpSpPr>
        <p:grpSpPr>
          <a:xfrm>
            <a:off x="154032" y="2286631"/>
            <a:ext cx="1511122" cy="2274258"/>
            <a:chOff x="1265789" y="770586"/>
            <a:chExt cx="3186723" cy="5577053"/>
          </a:xfrm>
          <a:solidFill>
            <a:srgbClr val="D6EEE9"/>
          </a:solidFill>
        </p:grpSpPr>
        <p:sp>
          <p:nvSpPr>
            <p:cNvPr id="42" name="Parallelogram 41">
              <a:extLst>
                <a:ext uri="{FF2B5EF4-FFF2-40B4-BE49-F238E27FC236}">
                  <a16:creationId xmlns:a16="http://schemas.microsoft.com/office/drawing/2014/main" id="{EC3B7D44-3D95-2747-FC79-DC45C7B5D7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43" name="Parallelogram 42">
              <a:extLst>
                <a:ext uri="{FF2B5EF4-FFF2-40B4-BE49-F238E27FC236}">
                  <a16:creationId xmlns:a16="http://schemas.microsoft.com/office/drawing/2014/main" id="{FF32996A-49F5-3954-B92A-B2B8728EB466}"/>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45" name="TextBox 44">
            <a:extLst>
              <a:ext uri="{FF2B5EF4-FFF2-40B4-BE49-F238E27FC236}">
                <a16:creationId xmlns:a16="http://schemas.microsoft.com/office/drawing/2014/main" id="{3E32EC39-3FEF-DAF6-A032-4EA433B58FAD}"/>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a:r>
              <a:rPr lang="en-US" sz="1100" dirty="0">
                <a:solidFill>
                  <a:srgbClr val="1E6864"/>
                </a:solidFill>
                <a:latin typeface="Century Gothic" panose="020B0502020202020204" pitchFamily="34" charset="0"/>
              </a:rPr>
              <a:t>Text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9000">
              <a:schemeClr val="bg1"/>
            </a:gs>
            <a:gs pos="0">
              <a:srgbClr val="E3EBEA"/>
            </a:gs>
            <a:gs pos="30000">
              <a:schemeClr val="bg1"/>
            </a:gs>
            <a:gs pos="100000">
              <a:srgbClr val="E3EBEA"/>
            </a:gs>
          </a:gsLst>
          <a:lin ang="5400000" scaled="0"/>
        </a:gradFill>
        <a:effectLst/>
      </p:bgPr>
    </p:bg>
    <p:spTree>
      <p:nvGrpSpPr>
        <p:cNvPr id="1" name=""/>
        <p:cNvGrpSpPr/>
        <p:nvPr/>
      </p:nvGrpSpPr>
      <p:grpSpPr>
        <a:xfrm>
          <a:off x="0" y="0"/>
          <a:ext cx="0" cy="0"/>
          <a:chOff x="0" y="0"/>
          <a:chExt cx="0" cy="0"/>
        </a:xfrm>
      </p:grpSpPr>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r>
              <a:rPr lang="en-US" sz="1600" dirty="0">
                <a:solidFill>
                  <a:srgbClr val="1E6864"/>
                </a:solidFill>
                <a:latin typeface="Century Gothic" panose="020B0502020202020204" pitchFamily="34" charset="0"/>
              </a:rPr>
              <a:t>Text</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r>
              <a:rPr lang="en-US" sz="1600" dirty="0">
                <a:solidFill>
                  <a:srgbClr val="1E6864"/>
                </a:solidFill>
                <a:latin typeface="Century Gothic" panose="020B0502020202020204" pitchFamily="34" charset="0"/>
              </a:rPr>
              <a:t>Text</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r>
              <a:rPr lang="en-US" sz="1600" dirty="0">
                <a:solidFill>
                  <a:srgbClr val="1E6864"/>
                </a:solidFill>
                <a:latin typeface="Century Gothic" panose="020B0502020202020204" pitchFamily="34" charset="0"/>
              </a:rPr>
              <a:t>Text</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6</a:t>
            </a:r>
            <a:endParaRPr lang="en-US" dirty="0">
              <a:solidFill>
                <a:schemeClr val="bg1"/>
              </a:solidFill>
              <a:latin typeface="Century Gothic" panose="020B0502020202020204" pitchFamily="34" charset="0"/>
            </a:endParaRP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5</a:t>
            </a:r>
            <a:endParaRPr lang="en-US" dirty="0">
              <a:solidFill>
                <a:schemeClr val="bg1"/>
              </a:solidFill>
              <a:latin typeface="Century Gothic" panose="020B0502020202020204" pitchFamily="34" charset="0"/>
            </a:endParaRP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4</a:t>
            </a:r>
            <a:endParaRPr lang="en-US" dirty="0">
              <a:solidFill>
                <a:schemeClr val="bg1"/>
              </a:solidFill>
              <a:latin typeface="Century Gothic" panose="020B0502020202020204" pitchFamily="34" charset="0"/>
            </a:endParaRP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r>
              <a:rPr lang="en-US" sz="1600" dirty="0">
                <a:solidFill>
                  <a:srgbClr val="1E6864"/>
                </a:solidFill>
                <a:latin typeface="Century Gothic" panose="020B0502020202020204" pitchFamily="34" charset="0"/>
              </a:rPr>
              <a:t>Text</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3</a:t>
            </a:r>
            <a:endParaRPr lang="en-US" dirty="0">
              <a:solidFill>
                <a:schemeClr val="bg1"/>
              </a:solidFill>
              <a:latin typeface="Century Gothic" panose="020B0502020202020204" pitchFamily="34" charset="0"/>
            </a:endParaRP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r>
              <a:rPr lang="en-US" sz="1600" dirty="0">
                <a:solidFill>
                  <a:srgbClr val="1E6864"/>
                </a:solidFill>
                <a:latin typeface="Century Gothic" panose="020B0502020202020204" pitchFamily="34" charset="0"/>
              </a:rPr>
              <a:t>Text</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2</a:t>
            </a:r>
            <a:endParaRPr lang="en-US" dirty="0">
              <a:solidFill>
                <a:schemeClr val="bg1"/>
              </a:solidFill>
              <a:latin typeface="Century Gothic" panose="020B0502020202020204" pitchFamily="34" charset="0"/>
            </a:endParaRP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r>
              <a:rPr lang="en-US" sz="1600" dirty="0">
                <a:solidFill>
                  <a:srgbClr val="1E6864"/>
                </a:solidFill>
                <a:latin typeface="Century Gothic" panose="020B0502020202020204" pitchFamily="34" charset="0"/>
              </a:rPr>
              <a:t>Text</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Century Gothic" panose="020B0502020202020204" pitchFamily="34" charset="0"/>
              </a:rPr>
              <a:t>Text</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1</a:t>
            </a:r>
            <a:endParaRPr lang="en-US" dirty="0">
              <a:solidFill>
                <a:schemeClr val="bg1"/>
              </a:solidFill>
              <a:latin typeface="Century Gothic" panose="020B0502020202020204" pitchFamily="34" charset="0"/>
            </a:endParaRPr>
          </a:p>
        </p:txBody>
      </p:sp>
      <p:grpSp>
        <p:nvGrpSpPr>
          <p:cNvPr id="2" name="Group 1">
            <a:extLst>
              <a:ext uri="{FF2B5EF4-FFF2-40B4-BE49-F238E27FC236}">
                <a16:creationId xmlns:a16="http://schemas.microsoft.com/office/drawing/2014/main" id="{E7DCD835-6F77-E5FC-4248-702134417453}"/>
              </a:ext>
            </a:extLst>
          </p:cNvPr>
          <p:cNvGrpSpPr/>
          <p:nvPr/>
        </p:nvGrpSpPr>
        <p:grpSpPr>
          <a:xfrm>
            <a:off x="59658" y="2286631"/>
            <a:ext cx="1530273" cy="2274258"/>
            <a:chOff x="1265195" y="770586"/>
            <a:chExt cx="3200400" cy="5577053"/>
          </a:xfrm>
          <a:solidFill>
            <a:srgbClr val="719896"/>
          </a:solidFill>
        </p:grpSpPr>
        <p:sp>
          <p:nvSpPr>
            <p:cNvPr id="3" name="Parallelogram 2">
              <a:extLst>
                <a:ext uri="{FF2B5EF4-FFF2-40B4-BE49-F238E27FC236}">
                  <a16:creationId xmlns:a16="http://schemas.microsoft.com/office/drawing/2014/main" id="{937E8242-DF29-AD92-D015-30329C310923}"/>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4" name="Parallelogram 3">
              <a:extLst>
                <a:ext uri="{FF2B5EF4-FFF2-40B4-BE49-F238E27FC236}">
                  <a16:creationId xmlns:a16="http://schemas.microsoft.com/office/drawing/2014/main" id="{4052E409-4D87-DA6A-853C-9424227344F9}"/>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grpSp>
        <p:nvGrpSpPr>
          <p:cNvPr id="5" name="Group 4">
            <a:extLst>
              <a:ext uri="{FF2B5EF4-FFF2-40B4-BE49-F238E27FC236}">
                <a16:creationId xmlns:a16="http://schemas.microsoft.com/office/drawing/2014/main" id="{37C1B4DF-8AB6-AE6E-AEF5-D826C82B8242}"/>
              </a:ext>
            </a:extLst>
          </p:cNvPr>
          <p:cNvGrpSpPr/>
          <p:nvPr/>
        </p:nvGrpSpPr>
        <p:grpSpPr>
          <a:xfrm>
            <a:off x="154032" y="2286631"/>
            <a:ext cx="1511122" cy="2274258"/>
            <a:chOff x="1265789" y="770586"/>
            <a:chExt cx="3186723" cy="5577053"/>
          </a:xfrm>
          <a:solidFill>
            <a:srgbClr val="D6EEE9"/>
          </a:solidFill>
        </p:grpSpPr>
        <p:sp>
          <p:nvSpPr>
            <p:cNvPr id="7" name="Parallelogram 6">
              <a:extLst>
                <a:ext uri="{FF2B5EF4-FFF2-40B4-BE49-F238E27FC236}">
                  <a16:creationId xmlns:a16="http://schemas.microsoft.com/office/drawing/2014/main" id="{B3C3733F-174C-4C83-EE6C-62C6DA6EF1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8" name="Parallelogram 7">
              <a:extLst>
                <a:ext uri="{FF2B5EF4-FFF2-40B4-BE49-F238E27FC236}">
                  <a16:creationId xmlns:a16="http://schemas.microsoft.com/office/drawing/2014/main" id="{AF859A22-9A34-45F8-1421-8E0E28834274}"/>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9" name="TextBox 8">
            <a:extLst>
              <a:ext uri="{FF2B5EF4-FFF2-40B4-BE49-F238E27FC236}">
                <a16:creationId xmlns:a16="http://schemas.microsoft.com/office/drawing/2014/main" id="{7D67B6E7-AC29-4A23-B43F-FECC263DAB1B}"/>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a:r>
              <a:rPr lang="en-US" sz="1100" dirty="0">
                <a:solidFill>
                  <a:srgbClr val="1E6864"/>
                </a:solidFill>
                <a:latin typeface="Century Gothic" panose="020B0502020202020204" pitchFamily="34" charset="0"/>
              </a:rPr>
              <a:t>Text</a:t>
            </a:r>
          </a:p>
        </p:txBody>
      </p:sp>
    </p:spTree>
    <p:extLst>
      <p:ext uri="{BB962C8B-B14F-4D97-AF65-F5344CB8AC3E}">
        <p14:creationId xmlns:p14="http://schemas.microsoft.com/office/powerpoint/2010/main" val="288607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12700</TotalTime>
  <Words>327</Words>
  <Application>Microsoft Macintosh PowerPoint</Application>
  <PresentationFormat>Widescreen</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194</cp:revision>
  <cp:lastPrinted>2024-02-20T23:48:17Z</cp:lastPrinted>
  <dcterms:created xsi:type="dcterms:W3CDTF">2021-07-07T23:54:57Z</dcterms:created>
  <dcterms:modified xsi:type="dcterms:W3CDTF">2024-05-13T15:32:08Z</dcterms:modified>
</cp:coreProperties>
</file>